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7" r:id="rId7"/>
    <p:sldId id="294" r:id="rId8"/>
    <p:sldId id="269" r:id="rId9"/>
    <p:sldId id="285" r:id="rId10"/>
    <p:sldId id="276" r:id="rId11"/>
    <p:sldId id="271" r:id="rId12"/>
    <p:sldId id="293" r:id="rId13"/>
    <p:sldId id="286" r:id="rId14"/>
    <p:sldId id="287" r:id="rId15"/>
    <p:sldId id="288" r:id="rId16"/>
    <p:sldId id="312" r:id="rId17"/>
    <p:sldId id="280" r:id="rId18"/>
    <p:sldId id="308" r:id="rId19"/>
    <p:sldId id="295" r:id="rId20"/>
    <p:sldId id="282" r:id="rId21"/>
    <p:sldId id="311" r:id="rId22"/>
    <p:sldId id="309" r:id="rId23"/>
    <p:sldId id="290" r:id="rId24"/>
    <p:sldId id="289" r:id="rId25"/>
    <p:sldId id="291" r:id="rId26"/>
    <p:sldId id="283" r:id="rId27"/>
    <p:sldId id="299" r:id="rId28"/>
    <p:sldId id="300" r:id="rId29"/>
    <p:sldId id="304" r:id="rId30"/>
    <p:sldId id="302" r:id="rId31"/>
    <p:sldId id="305" r:id="rId32"/>
    <p:sldId id="301" r:id="rId33"/>
    <p:sldId id="303" r:id="rId34"/>
    <p:sldId id="307" r:id="rId35"/>
    <p:sldId id="306" r:id="rId36"/>
    <p:sldId id="296" r:id="rId37"/>
    <p:sldId id="262" r:id="rId38"/>
    <p:sldId id="260" r:id="rId39"/>
    <p:sldId id="266" r:id="rId40"/>
    <p:sldId id="261" r:id="rId41"/>
    <p:sldId id="270" r:id="rId42"/>
    <p:sldId id="297" r:id="rId43"/>
    <p:sldId id="263" r:id="rId44"/>
    <p:sldId id="258" r:id="rId45"/>
    <p:sldId id="264" r:id="rId46"/>
    <p:sldId id="272" r:id="rId47"/>
    <p:sldId id="284" r:id="rId48"/>
    <p:sldId id="292" r:id="rId49"/>
    <p:sldId id="265" r:id="rId50"/>
    <p:sldId id="259" r:id="rId51"/>
    <p:sldId id="332" r:id="rId52"/>
    <p:sldId id="322" r:id="rId53"/>
    <p:sldId id="323" r:id="rId54"/>
    <p:sldId id="324" r:id="rId55"/>
    <p:sldId id="325" r:id="rId56"/>
    <p:sldId id="326" r:id="rId57"/>
    <p:sldId id="327" r:id="rId58"/>
    <p:sldId id="328" r:id="rId59"/>
    <p:sldId id="347" r:id="rId60"/>
    <p:sldId id="348" r:id="rId61"/>
    <p:sldId id="349" r:id="rId62"/>
    <p:sldId id="350" r:id="rId63"/>
    <p:sldId id="355" r:id="rId64"/>
    <p:sldId id="352" r:id="rId65"/>
    <p:sldId id="353" r:id="rId66"/>
    <p:sldId id="354" r:id="rId67"/>
    <p:sldId id="329" r:id="rId68"/>
    <p:sldId id="330" r:id="rId69"/>
    <p:sldId id="331" r:id="rId70"/>
    <p:sldId id="356" r:id="rId71"/>
    <p:sldId id="357" r:id="rId72"/>
    <p:sldId id="358" r:id="rId73"/>
    <p:sldId id="359" r:id="rId74"/>
    <p:sldId id="360" r:id="rId75"/>
    <p:sldId id="361" r:id="rId76"/>
    <p:sldId id="362" r:id="rId77"/>
    <p:sldId id="363" r:id="rId78"/>
    <p:sldId id="364" r:id="rId79"/>
    <p:sldId id="365" r:id="rId80"/>
    <p:sldId id="366" r:id="rId81"/>
    <p:sldId id="345" r:id="rId82"/>
    <p:sldId id="344" r:id="rId83"/>
    <p:sldId id="333" r:id="rId84"/>
    <p:sldId id="334" r:id="rId85"/>
    <p:sldId id="342" r:id="rId86"/>
    <p:sldId id="336" r:id="rId87"/>
    <p:sldId id="337" r:id="rId88"/>
    <p:sldId id="338" r:id="rId89"/>
    <p:sldId id="339" r:id="rId90"/>
    <p:sldId id="343" r:id="rId91"/>
    <p:sldId id="341" r:id="rId92"/>
    <p:sldId id="298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85" autoAdjust="0"/>
    <p:restoredTop sz="94660"/>
  </p:normalViewPr>
  <p:slideViewPr>
    <p:cSldViewPr snapToGrid="0">
      <p:cViewPr varScale="1">
        <p:scale>
          <a:sx n="42" d="100"/>
          <a:sy n="42" d="100"/>
        </p:scale>
        <p:origin x="84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viewProps" Target="view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>
                <a:solidFill>
                  <a:schemeClr val="tx1"/>
                </a:solidFill>
              </a:rPr>
              <a:t>Will an app be useful to you?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Will an app be useful to you?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969-449A-8A24-F6EC3308F69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969-449A-8A24-F6EC3308F693}"/>
              </c:ext>
            </c:extLst>
          </c:dPt>
          <c:dLbls>
            <c:dLbl>
              <c:idx val="0"/>
              <c:layout>
                <c:manualLayout>
                  <c:x val="-8.0043934725550617E-2"/>
                  <c:y val="-0.27372500136739553"/>
                </c:manualLayout>
              </c:layout>
              <c:tx>
                <c:rich>
                  <a:bodyPr/>
                  <a:lstStyle/>
                  <a:p>
                    <a:fld id="{2765EC8A-79D1-42FA-8A1B-92DE017A476D}" type="CATEGORYNAME">
                      <a:rPr lang="en-US" sz="2400"/>
                      <a:pPr/>
                      <a:t>[CATEGORY NAME]</a:t>
                    </a:fld>
                    <a:r>
                      <a:rPr lang="en-US" sz="2400" baseline="0" dirty="0"/>
                      <a:t>
</a:t>
                    </a:r>
                    <a:fld id="{81406FC0-F9D4-4626-B38C-E99163AD413E}" type="PERCENTAGE">
                      <a:rPr lang="en-US" sz="2400" baseline="0"/>
                      <a:pPr/>
                      <a:t>[PERCENTAGE]</a:t>
                    </a:fld>
                    <a:endParaRPr lang="en-US" sz="2400" baseline="0" dirty="0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F969-449A-8A24-F6EC3308F693}"/>
                </c:ext>
              </c:extLst>
            </c:dLbl>
            <c:dLbl>
              <c:idx val="1"/>
              <c:layout>
                <c:manualLayout>
                  <c:x val="7.9439214119974136E-2"/>
                  <c:y val="0.2451976840227075"/>
                </c:manualLayout>
              </c:layout>
              <c:tx>
                <c:rich>
                  <a:bodyPr/>
                  <a:lstStyle/>
                  <a:p>
                    <a:fld id="{7A4D4905-05E6-44F1-913C-0CDD19EEED1F}" type="CATEGORYNAME">
                      <a:rPr lang="en-US" sz="2400"/>
                      <a:pPr/>
                      <a:t>[CATEGORY NAME]</a:t>
                    </a:fld>
                    <a:r>
                      <a:rPr lang="en-US" sz="2400" baseline="0" dirty="0"/>
                      <a:t>
</a:t>
                    </a:r>
                    <a:fld id="{CFA48F4A-B314-4727-9F04-7188454FBB50}" type="PERCENTAGE">
                      <a:rPr lang="en-US" sz="2400" baseline="0"/>
                      <a:pPr/>
                      <a:t>[PERCENTAGE]</a:t>
                    </a:fld>
                    <a:endParaRPr lang="en-US" sz="2400" baseline="0" dirty="0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969-449A-8A24-F6EC3308F69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69-449A-8A24-F6EC3308F693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287D8-49ED-44F3-A21F-C25ACB520778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AE17-0EE3-4143-A586-EF06D4B70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841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287D8-49ED-44F3-A21F-C25ACB520778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AE17-0EE3-4143-A586-EF06D4B70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526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287D8-49ED-44F3-A21F-C25ACB520778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AE17-0EE3-4143-A586-EF06D4B70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310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287D8-49ED-44F3-A21F-C25ACB520778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AE17-0EE3-4143-A586-EF06D4B70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16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287D8-49ED-44F3-A21F-C25ACB520778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AE17-0EE3-4143-A586-EF06D4B70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59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287D8-49ED-44F3-A21F-C25ACB520778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AE17-0EE3-4143-A586-EF06D4B70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179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287D8-49ED-44F3-A21F-C25ACB520778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AE17-0EE3-4143-A586-EF06D4B70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90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287D8-49ED-44F3-A21F-C25ACB520778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AE17-0EE3-4143-A586-EF06D4B70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585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287D8-49ED-44F3-A21F-C25ACB520778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AE17-0EE3-4143-A586-EF06D4B70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27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287D8-49ED-44F3-A21F-C25ACB520778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AE17-0EE3-4143-A586-EF06D4B70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86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287D8-49ED-44F3-A21F-C25ACB520778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AE17-0EE3-4143-A586-EF06D4B70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73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287D8-49ED-44F3-A21F-C25ACB520778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FAE17-0EE3-4143-A586-EF06D4B70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030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57323"/>
            <a:ext cx="8365587" cy="2387600"/>
          </a:xfrm>
        </p:spPr>
        <p:txBody>
          <a:bodyPr>
            <a:normAutofit fontScale="90000"/>
          </a:bodyPr>
          <a:lstStyle/>
          <a:p>
            <a:br>
              <a:rPr lang="en-US" sz="8000" b="1" dirty="0"/>
            </a:br>
            <a:r>
              <a:rPr lang="en-US" sz="4900" b="1" dirty="0"/>
              <a:t>Bonifacio Global City (BGC) Bus</a:t>
            </a:r>
            <a:br>
              <a:rPr lang="en-US" sz="4900" b="1" dirty="0"/>
            </a:br>
            <a:r>
              <a:rPr lang="en-US" sz="4900" b="1" dirty="0"/>
              <a:t>Passenger Information System:</a:t>
            </a:r>
            <a:br>
              <a:rPr lang="en-US" sz="4900" b="1" dirty="0"/>
            </a:br>
            <a:r>
              <a:rPr lang="en-US" sz="4900" b="1" dirty="0"/>
              <a:t>Bus Tap</a:t>
            </a:r>
            <a:endParaRPr lang="en-US" sz="8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8365587" cy="2480710"/>
          </a:xfrm>
        </p:spPr>
        <p:txBody>
          <a:bodyPr>
            <a:normAutofit/>
          </a:bodyPr>
          <a:lstStyle/>
          <a:p>
            <a:r>
              <a:rPr lang="en-US" dirty="0"/>
              <a:t>Group 5</a:t>
            </a:r>
          </a:p>
          <a:p>
            <a:r>
              <a:rPr lang="en-US" dirty="0"/>
              <a:t>ALCARAZ, ANNA LYNN C.</a:t>
            </a:r>
          </a:p>
          <a:p>
            <a:r>
              <a:rPr lang="en-US" dirty="0"/>
              <a:t>ANGOT, SAMMY BOY M.</a:t>
            </a:r>
          </a:p>
          <a:p>
            <a:r>
              <a:rPr lang="en-US" dirty="0"/>
              <a:t>BESMANO, JUSTIN V.</a:t>
            </a:r>
          </a:p>
          <a:p>
            <a:r>
              <a:rPr lang="en-US" dirty="0"/>
              <a:t>BRIOSO, JOB G.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8" r="10901"/>
          <a:stretch/>
        </p:blipFill>
        <p:spPr>
          <a:xfrm>
            <a:off x="8365587" y="0"/>
            <a:ext cx="3826413" cy="487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011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210" y="1675227"/>
            <a:ext cx="9657580" cy="43941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Results from survey conducted by the group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on the passengers of the BGC Bus</a:t>
            </a:r>
          </a:p>
        </p:txBody>
      </p:sp>
    </p:spTree>
    <p:extLst>
      <p:ext uri="{BB962C8B-B14F-4D97-AF65-F5344CB8AC3E}">
        <p14:creationId xmlns:p14="http://schemas.microsoft.com/office/powerpoint/2010/main" val="3272541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053" y="1675227"/>
            <a:ext cx="9299893" cy="43941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Results from survey conducted by the group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on the passengers of the BGC Bus</a:t>
            </a:r>
          </a:p>
        </p:txBody>
      </p:sp>
    </p:spTree>
    <p:extLst>
      <p:ext uri="{BB962C8B-B14F-4D97-AF65-F5344CB8AC3E}">
        <p14:creationId xmlns:p14="http://schemas.microsoft.com/office/powerpoint/2010/main" val="1277186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414" y="1675227"/>
            <a:ext cx="8877171" cy="43941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Results from survey conducted by the group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on the passengers of the BGC Bus</a:t>
            </a:r>
          </a:p>
        </p:txBody>
      </p:sp>
    </p:spTree>
    <p:extLst>
      <p:ext uri="{BB962C8B-B14F-4D97-AF65-F5344CB8AC3E}">
        <p14:creationId xmlns:p14="http://schemas.microsoft.com/office/powerpoint/2010/main" val="3951075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4"/>
          <a:stretch/>
        </p:blipFill>
        <p:spPr>
          <a:xfrm>
            <a:off x="321731" y="321731"/>
            <a:ext cx="5728547" cy="30791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3"/>
          <a:stretch/>
        </p:blipFill>
        <p:spPr>
          <a:xfrm>
            <a:off x="6141717" y="3489159"/>
            <a:ext cx="5728548" cy="30791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9"/>
          <a:stretch/>
        </p:blipFill>
        <p:spPr>
          <a:xfrm>
            <a:off x="6141717" y="353817"/>
            <a:ext cx="5728548" cy="30471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2"/>
          <a:stretch/>
        </p:blipFill>
        <p:spPr>
          <a:xfrm>
            <a:off x="321731" y="3489159"/>
            <a:ext cx="5728547" cy="30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391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67013"/>
            <a:ext cx="2298700" cy="1325562"/>
          </a:xfrm>
        </p:spPr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273225"/>
            <a:ext cx="3901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Results from survey conducted by the group </a:t>
            </a:r>
          </a:p>
          <a:p>
            <a:r>
              <a:rPr lang="en-US" sz="1600" dirty="0"/>
              <a:t>on the passengers of the BGC Bus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683" y="1600200"/>
            <a:ext cx="5488463" cy="3657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545" y="1706041"/>
            <a:ext cx="548845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9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98" r="-3" b="10131"/>
          <a:stretch/>
        </p:blipFill>
        <p:spPr>
          <a:xfrm>
            <a:off x="6141719" y="321731"/>
            <a:ext cx="5728547" cy="30791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27" r="-3" b="7302"/>
          <a:stretch/>
        </p:blipFill>
        <p:spPr>
          <a:xfrm>
            <a:off x="321731" y="321731"/>
            <a:ext cx="5728548" cy="307919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76" r="-3" b="7100"/>
          <a:stretch/>
        </p:blipFill>
        <p:spPr>
          <a:xfrm rot="10800000">
            <a:off x="321730" y="3489159"/>
            <a:ext cx="5728548" cy="304710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8" r="-3" b="25258"/>
          <a:stretch/>
        </p:blipFill>
        <p:spPr>
          <a:xfrm>
            <a:off x="6141718" y="3489159"/>
            <a:ext cx="5728547" cy="30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111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2298895" cy="1325563"/>
          </a:xfrm>
        </p:spPr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273225"/>
            <a:ext cx="3901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Results from survey conducted by the group </a:t>
            </a:r>
          </a:p>
          <a:p>
            <a:r>
              <a:rPr lang="en-US" sz="1600" dirty="0"/>
              <a:t>on the passengers of the BGC Bus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882" y="1600200"/>
            <a:ext cx="548845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40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4741"/>
            <a:ext cx="5181600" cy="3453105"/>
          </a:xfrm>
        </p:spPr>
      </p:pic>
      <p:pic>
        <p:nvPicPr>
          <p:cNvPr id="16" name="Content Placeholder 1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62731"/>
            <a:ext cx="5181600" cy="3477126"/>
          </a:xfrm>
        </p:spPr>
      </p:pic>
      <p:sp>
        <p:nvSpPr>
          <p:cNvPr id="7" name="TextBox 6"/>
          <p:cNvSpPr txBox="1"/>
          <p:nvPr/>
        </p:nvSpPr>
        <p:spPr>
          <a:xfrm>
            <a:off x="0" y="6273225"/>
            <a:ext cx="3901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Results from survey conducted by the group </a:t>
            </a:r>
          </a:p>
          <a:p>
            <a:r>
              <a:rPr lang="en-US" sz="1600" dirty="0"/>
              <a:t>on the passengers of the BGC Bus</a:t>
            </a:r>
          </a:p>
        </p:txBody>
      </p:sp>
    </p:spTree>
    <p:extLst>
      <p:ext uri="{BB962C8B-B14F-4D97-AF65-F5344CB8AC3E}">
        <p14:creationId xmlns:p14="http://schemas.microsoft.com/office/powerpoint/2010/main" val="1634839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4" r="-3" b="13915"/>
          <a:stretch/>
        </p:blipFill>
        <p:spPr>
          <a:xfrm>
            <a:off x="6141719" y="321731"/>
            <a:ext cx="5728547" cy="30791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5" r="-3" b="22494"/>
          <a:stretch/>
        </p:blipFill>
        <p:spPr>
          <a:xfrm>
            <a:off x="321731" y="321731"/>
            <a:ext cx="5728548" cy="307919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79" r="-3" b="15497"/>
          <a:stretch/>
        </p:blipFill>
        <p:spPr>
          <a:xfrm>
            <a:off x="321730" y="3489159"/>
            <a:ext cx="5728548" cy="30471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6" r="-3" b="20590"/>
          <a:stretch/>
        </p:blipFill>
        <p:spPr>
          <a:xfrm>
            <a:off x="6141718" y="3489159"/>
            <a:ext cx="5728547" cy="30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92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8" r="23579" b="1"/>
          <a:stretch/>
        </p:blipFill>
        <p:spPr>
          <a:xfrm>
            <a:off x="643467" y="2831252"/>
            <a:ext cx="4010830" cy="33832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3" r="18085" b="-1"/>
          <a:stretch/>
        </p:blipFill>
        <p:spPr>
          <a:xfrm>
            <a:off x="4812633" y="643467"/>
            <a:ext cx="6735900" cy="55710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3" r="4" b="4"/>
          <a:stretch/>
        </p:blipFill>
        <p:spPr>
          <a:xfrm>
            <a:off x="641276" y="643468"/>
            <a:ext cx="4013020" cy="204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75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8" r="10901"/>
          <a:stretch/>
        </p:blipFill>
        <p:spPr>
          <a:xfrm>
            <a:off x="7758545" y="847983"/>
            <a:ext cx="3789988" cy="4832257"/>
          </a:xfrm>
          <a:prstGeom prst="rect">
            <a:avLst/>
          </a:prstGeom>
        </p:spPr>
      </p:pic>
      <p:sp>
        <p:nvSpPr>
          <p:cNvPr id="18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04672" y="2600325"/>
            <a:ext cx="4948428" cy="2651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067861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320" y="1675227"/>
            <a:ext cx="9349359" cy="43941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Results from survey conducted by the group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on the passengers of the BGC Bus</a:t>
            </a:r>
          </a:p>
        </p:txBody>
      </p:sp>
    </p:spTree>
    <p:extLst>
      <p:ext uri="{BB962C8B-B14F-4D97-AF65-F5344CB8AC3E}">
        <p14:creationId xmlns:p14="http://schemas.microsoft.com/office/powerpoint/2010/main" val="3219045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884" y="1675227"/>
            <a:ext cx="8922231" cy="43941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Results from survey conducted by the group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on the passengers of the BGC Bus</a:t>
            </a:r>
          </a:p>
        </p:txBody>
      </p:sp>
    </p:spTree>
    <p:extLst>
      <p:ext uri="{BB962C8B-B14F-4D97-AF65-F5344CB8AC3E}">
        <p14:creationId xmlns:p14="http://schemas.microsoft.com/office/powerpoint/2010/main" val="712186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396" y="1675227"/>
            <a:ext cx="8491207" cy="43941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Results from survey conducted by the group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on the passengers of the BGC Bus</a:t>
            </a:r>
          </a:p>
        </p:txBody>
      </p:sp>
    </p:spTree>
    <p:extLst>
      <p:ext uri="{BB962C8B-B14F-4D97-AF65-F5344CB8AC3E}">
        <p14:creationId xmlns:p14="http://schemas.microsoft.com/office/powerpoint/2010/main" val="201955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 Tap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319169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0" y="6273225"/>
            <a:ext cx="3901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Results from survey conducted by the group </a:t>
            </a:r>
          </a:p>
          <a:p>
            <a:r>
              <a:rPr lang="en-US" sz="1600" dirty="0"/>
              <a:t>on the passengers of the BGC Bus</a:t>
            </a:r>
          </a:p>
        </p:txBody>
      </p:sp>
    </p:spTree>
    <p:extLst>
      <p:ext uri="{BB962C8B-B14F-4D97-AF65-F5344CB8AC3E}">
        <p14:creationId xmlns:p14="http://schemas.microsoft.com/office/powerpoint/2010/main" val="1727561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8" r="10901"/>
          <a:stretch/>
        </p:blipFill>
        <p:spPr>
          <a:xfrm>
            <a:off x="7758545" y="847983"/>
            <a:ext cx="3789988" cy="4832257"/>
          </a:xfrm>
          <a:prstGeom prst="rect">
            <a:avLst/>
          </a:prstGeom>
        </p:spPr>
      </p:pic>
      <p:sp>
        <p:nvSpPr>
          <p:cNvPr id="11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600325"/>
            <a:ext cx="4948428" cy="2651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Observation:</a:t>
            </a:r>
            <a:b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Waiting Time</a:t>
            </a:r>
          </a:p>
        </p:txBody>
      </p:sp>
    </p:spTree>
    <p:extLst>
      <p:ext uri="{BB962C8B-B14F-4D97-AF65-F5344CB8AC3E}">
        <p14:creationId xmlns:p14="http://schemas.microsoft.com/office/powerpoint/2010/main" val="2664735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August 9, 2017, W, 6:00PM to 7</a:t>
            </a:r>
            <a:r>
              <a:rPr lang="en-US" dirty="0">
                <a:sym typeface="Wingdings" panose="05000000000000000000" pitchFamily="2" charset="2"/>
              </a:rPr>
              <a:t>:30PM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5395963"/>
              </p:ext>
            </p:extLst>
          </p:nvPr>
        </p:nvGraphicFramePr>
        <p:xfrm>
          <a:off x="838200" y="1825625"/>
          <a:ext cx="10515600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94091733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27587791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2260346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Terminal/Stop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Destination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Waiting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699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BGC Bus Ayala Terminal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Lower West Route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4:49.12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228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Lower West Route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16:24.33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857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Lower West Route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5:56.43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837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Upper West Route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7:42.31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173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Upper West Route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21:43.14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779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East via McKinley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17:28.34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231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East via McKinley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25:51.13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2459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East via McKinley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6:14.37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926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118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82" r="1" b="16903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358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August 15, 2017, F, 4:30PM to 6</a:t>
            </a:r>
            <a:r>
              <a:rPr lang="en-US" dirty="0">
                <a:sym typeface="Wingdings" panose="05000000000000000000" pitchFamily="2" charset="2"/>
              </a:rPr>
              <a:t>:00PM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6619526"/>
              </p:ext>
            </p:extLst>
          </p:nvPr>
        </p:nvGraphicFramePr>
        <p:xfrm>
          <a:off x="838200" y="1825625"/>
          <a:ext cx="10515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94091733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27587791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2260346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Terminal/Stop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Destination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Waiting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699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Crescent Park West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BGC Bus Market!</a:t>
                      </a:r>
                      <a:r>
                        <a:rPr lang="en-US" baseline="0" dirty="0"/>
                        <a:t> Market! Terminal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1:54.14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228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BGC Bus Market!</a:t>
                      </a:r>
                      <a:r>
                        <a:rPr lang="en-US" baseline="0" dirty="0"/>
                        <a:t> Market! Terminal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19:32.30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857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BGC Bus Market!</a:t>
                      </a:r>
                      <a:r>
                        <a:rPr lang="en-US" baseline="0" dirty="0"/>
                        <a:t> Market! Terminal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24:43.24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837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BGC Bus Ayala Terminal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27:06.12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173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BGC Bus Ayala Terminal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4:18.30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779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BGC Bus Ayala Terminal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30:44.02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231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BGC Bus Ayala Terminal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3:54.38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245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27:54.35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926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0475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1" r="1" b="24274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500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August 25, 2017, M, 5:30PM to 6:30PM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4110594"/>
              </p:ext>
            </p:extLst>
          </p:nvPr>
        </p:nvGraphicFramePr>
        <p:xfrm>
          <a:off x="838200" y="1825625"/>
          <a:ext cx="10515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94091733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27587791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2260346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Terminal/Stop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Destination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Waiting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699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BGC Bus Market! Market! Terminal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East via McKinley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01:47.57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228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East via McKinley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21:32.40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857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East via McKinley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14:43.44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837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Central Route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27:06.12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173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Central Route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30:44.02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231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1520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Bonifacio Global City (BGC)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5672" y="1652540"/>
            <a:ext cx="8620657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2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90" r="1" b="15695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577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September 1, 2017, F, 1:00PM to 1:30PM</a:t>
            </a:r>
            <a:br>
              <a:rPr lang="en-US" dirty="0"/>
            </a:br>
            <a:r>
              <a:rPr lang="en-US" dirty="0"/>
              <a:t>(Holiday)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0188963"/>
              </p:ext>
            </p:extLst>
          </p:nvPr>
        </p:nvGraphicFramePr>
        <p:xfrm>
          <a:off x="838200" y="1825625"/>
          <a:ext cx="10515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94091733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27587791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2260346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Terminal/Stop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Destination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Waiting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699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BGC Bus Ayala Terminal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02:37.57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228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9:31.50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857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7:56.44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837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7:06.12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173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5:13.45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1341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6:27.36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0992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8:44.02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231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976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9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383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8" r="10901"/>
          <a:stretch/>
        </p:blipFill>
        <p:spPr>
          <a:xfrm>
            <a:off x="7758545" y="847983"/>
            <a:ext cx="3789988" cy="4832257"/>
          </a:xfrm>
          <a:prstGeom prst="rect">
            <a:avLst/>
          </a:prstGeom>
        </p:spPr>
      </p:pic>
      <p:sp>
        <p:nvSpPr>
          <p:cNvPr id="11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600325"/>
            <a:ext cx="4948428" cy="2651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Existing Apps</a:t>
            </a:r>
          </a:p>
        </p:txBody>
      </p:sp>
    </p:spTree>
    <p:extLst>
      <p:ext uri="{BB962C8B-B14F-4D97-AF65-F5344CB8AC3E}">
        <p14:creationId xmlns:p14="http://schemas.microsoft.com/office/powerpoint/2010/main" val="24282246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/>
          <a:lstStyle/>
          <a:p>
            <a:r>
              <a:rPr lang="en-US" dirty="0"/>
              <a:t>Existing Apps: </a:t>
            </a:r>
            <a:r>
              <a:rPr lang="en-US" dirty="0" err="1"/>
              <a:t>Moovit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973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sakay.ph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Existing Apps: Sakay.ph</a:t>
            </a:r>
          </a:p>
        </p:txBody>
      </p:sp>
    </p:spTree>
    <p:extLst>
      <p:ext uri="{BB962C8B-B14F-4D97-AF65-F5344CB8AC3E}">
        <p14:creationId xmlns:p14="http://schemas.microsoft.com/office/powerpoint/2010/main" val="3313935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sakay.ph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3820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Existing Apps: Sakay.ph</a:t>
            </a:r>
          </a:p>
        </p:txBody>
      </p:sp>
    </p:spTree>
    <p:extLst>
      <p:ext uri="{BB962C8B-B14F-4D97-AF65-F5344CB8AC3E}">
        <p14:creationId xmlns:p14="http://schemas.microsoft.com/office/powerpoint/2010/main" val="2510174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TripBarker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Existing Apps: Trip Barker</a:t>
            </a:r>
          </a:p>
        </p:txBody>
      </p:sp>
    </p:spTree>
    <p:extLst>
      <p:ext uri="{BB962C8B-B14F-4D97-AF65-F5344CB8AC3E}">
        <p14:creationId xmlns:p14="http://schemas.microsoft.com/office/powerpoint/2010/main" val="18426679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Apps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5279605"/>
              </p:ext>
            </p:extLst>
          </p:nvPr>
        </p:nvGraphicFramePr>
        <p:xfrm>
          <a:off x="478735" y="1825625"/>
          <a:ext cx="11234531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8497">
                  <a:extLst>
                    <a:ext uri="{9D8B030D-6E8A-4147-A177-3AD203B41FA5}">
                      <a16:colId xmlns:a16="http://schemas.microsoft.com/office/drawing/2014/main" val="3449984722"/>
                    </a:ext>
                  </a:extLst>
                </a:gridCol>
                <a:gridCol w="3118678">
                  <a:extLst>
                    <a:ext uri="{9D8B030D-6E8A-4147-A177-3AD203B41FA5}">
                      <a16:colId xmlns:a16="http://schemas.microsoft.com/office/drawing/2014/main" val="2049797923"/>
                    </a:ext>
                  </a:extLst>
                </a:gridCol>
                <a:gridCol w="3118678">
                  <a:extLst>
                    <a:ext uri="{9D8B030D-6E8A-4147-A177-3AD203B41FA5}">
                      <a16:colId xmlns:a16="http://schemas.microsoft.com/office/drawing/2014/main" val="934701524"/>
                    </a:ext>
                  </a:extLst>
                </a:gridCol>
                <a:gridCol w="3118678">
                  <a:extLst>
                    <a:ext uri="{9D8B030D-6E8A-4147-A177-3AD203B41FA5}">
                      <a16:colId xmlns:a16="http://schemas.microsoft.com/office/drawing/2014/main" val="2014743273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Moovit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sakay.ph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TripBarker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985024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Web URL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https://www.moovitapp.com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https://sakay.ph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http://www.tripbarker.com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034813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 Play</a:t>
                      </a:r>
                      <a:r>
                        <a:rPr lang="en-US" baseline="0" dirty="0"/>
                        <a:t> Store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✔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✔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✔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6838165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Apple App Store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✔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✔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6235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68294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177" y="1565040"/>
            <a:ext cx="9507647" cy="4572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1679331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21963" y="4251958"/>
            <a:ext cx="2104391" cy="21043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730" y="321732"/>
            <a:ext cx="3397411" cy="3608493"/>
          </a:xfrm>
          <a:prstGeom prst="rect">
            <a:avLst/>
          </a:prstGeom>
        </p:spPr>
      </p:pic>
      <p:sp>
        <p:nvSpPr>
          <p:cNvPr id="25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Freeform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600325"/>
            <a:ext cx="4948428" cy="2651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Interview: BGC Bus</a:t>
            </a:r>
          </a:p>
        </p:txBody>
      </p:sp>
    </p:spTree>
    <p:extLst>
      <p:ext uri="{BB962C8B-B14F-4D97-AF65-F5344CB8AC3E}">
        <p14:creationId xmlns:p14="http://schemas.microsoft.com/office/powerpoint/2010/main" val="13809109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8" r="10901"/>
          <a:stretch/>
        </p:blipFill>
        <p:spPr>
          <a:xfrm>
            <a:off x="7758545" y="847983"/>
            <a:ext cx="3789988" cy="4832257"/>
          </a:xfrm>
          <a:prstGeom prst="rect">
            <a:avLst/>
          </a:prstGeom>
        </p:spPr>
      </p:pic>
      <p:sp>
        <p:nvSpPr>
          <p:cNvPr id="10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600325"/>
            <a:ext cx="4948428" cy="2651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Bus Tap</a:t>
            </a:r>
          </a:p>
        </p:txBody>
      </p:sp>
    </p:spTree>
    <p:extLst>
      <p:ext uri="{BB962C8B-B14F-4D97-AF65-F5344CB8AC3E}">
        <p14:creationId xmlns:p14="http://schemas.microsoft.com/office/powerpoint/2010/main" val="28505648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Bus Tap aims to be able to:</a:t>
            </a:r>
          </a:p>
          <a:p>
            <a:r>
              <a:rPr lang="en-US" dirty="0"/>
              <a:t>provide relevant information regarding the BGC Bus; </a:t>
            </a:r>
          </a:p>
          <a:p>
            <a:r>
              <a:rPr lang="en-US" dirty="0"/>
              <a:t>decrease the waiting time of passengers riding the BGC Bus down to 10 minutes; and</a:t>
            </a:r>
          </a:p>
          <a:p>
            <a:r>
              <a:rPr lang="en-US" dirty="0"/>
              <a:t>help users navigate their way around Bonifacio Global City using the BGC Bus.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6741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Detailed Itineraries </a:t>
            </a:r>
          </a:p>
          <a:p>
            <a:pPr marL="0" indent="0">
              <a:buNone/>
            </a:pPr>
            <a:r>
              <a:rPr lang="en-US" dirty="0"/>
              <a:t>	– </a:t>
            </a:r>
            <a:r>
              <a:rPr lang="en-US" dirty="0">
                <a:solidFill>
                  <a:srgbClr val="FF0000"/>
                </a:solidFill>
              </a:rPr>
              <a:t>66%</a:t>
            </a:r>
            <a:r>
              <a:rPr lang="en-US" dirty="0"/>
              <a:t> of the BGC Bus passengers will find this feature useful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GPS for transit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Step-by-step guidance from origin to destination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Estimated travel time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Fare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 Off Alerts</a:t>
            </a:r>
          </a:p>
        </p:txBody>
      </p:sp>
    </p:spTree>
    <p:extLst>
      <p:ext uri="{BB962C8B-B14F-4D97-AF65-F5344CB8AC3E}">
        <p14:creationId xmlns:p14="http://schemas.microsoft.com/office/powerpoint/2010/main" val="9289969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Operation Status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Operating Schedule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Bus Routes, Nearby Stops, Points of Interest – </a:t>
            </a:r>
            <a:r>
              <a:rPr lang="en-US" dirty="0">
                <a:solidFill>
                  <a:srgbClr val="FF0000"/>
                </a:solidFill>
              </a:rPr>
              <a:t>66%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Arrival Times and Departure Times – </a:t>
            </a:r>
            <a:r>
              <a:rPr lang="en-US" dirty="0">
                <a:solidFill>
                  <a:srgbClr val="FF0000"/>
                </a:solidFill>
              </a:rPr>
              <a:t>75%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Real Time Status – </a:t>
            </a:r>
            <a:r>
              <a:rPr lang="en-US" dirty="0">
                <a:solidFill>
                  <a:srgbClr val="FF0000"/>
                </a:solidFill>
              </a:rPr>
              <a:t>50%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Bus Locator – </a:t>
            </a:r>
            <a:r>
              <a:rPr lang="en-US" dirty="0">
                <a:solidFill>
                  <a:srgbClr val="FF0000"/>
                </a:solidFill>
              </a:rPr>
              <a:t>58%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37238883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Congestion Status, Congestion Prediction – </a:t>
            </a:r>
            <a:r>
              <a:rPr lang="en-US" dirty="0">
                <a:solidFill>
                  <a:srgbClr val="FF0000"/>
                </a:solidFill>
              </a:rPr>
              <a:t>42%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Locations of Beep card loading stations – </a:t>
            </a:r>
            <a:r>
              <a:rPr lang="en-US" dirty="0">
                <a:solidFill>
                  <a:srgbClr val="FF0000"/>
                </a:solidFill>
              </a:rPr>
              <a:t>58%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Users can check the remaining balance on their Beep card – </a:t>
            </a:r>
            <a:r>
              <a:rPr lang="en-US" dirty="0">
                <a:solidFill>
                  <a:srgbClr val="FF0000"/>
                </a:solidFill>
              </a:rPr>
              <a:t>75%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7705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532" y="1675227"/>
            <a:ext cx="9710935" cy="43941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Results from survey conducted by the group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on the passengers of the BGC Bus</a:t>
            </a:r>
          </a:p>
        </p:txBody>
      </p:sp>
    </p:spTree>
    <p:extLst>
      <p:ext uri="{BB962C8B-B14F-4D97-AF65-F5344CB8AC3E}">
        <p14:creationId xmlns:p14="http://schemas.microsoft.com/office/powerpoint/2010/main" val="35180751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Comparison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4015108"/>
              </p:ext>
            </p:extLst>
          </p:nvPr>
        </p:nvGraphicFramePr>
        <p:xfrm>
          <a:off x="909668" y="1690688"/>
          <a:ext cx="10372665" cy="40807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01161">
                  <a:extLst>
                    <a:ext uri="{9D8B030D-6E8A-4147-A177-3AD203B41FA5}">
                      <a16:colId xmlns:a16="http://schemas.microsoft.com/office/drawing/2014/main" val="4171781349"/>
                    </a:ext>
                  </a:extLst>
                </a:gridCol>
                <a:gridCol w="1667627">
                  <a:extLst>
                    <a:ext uri="{9D8B030D-6E8A-4147-A177-3AD203B41FA5}">
                      <a16:colId xmlns:a16="http://schemas.microsoft.com/office/drawing/2014/main" val="112151916"/>
                    </a:ext>
                  </a:extLst>
                </a:gridCol>
                <a:gridCol w="1667627">
                  <a:extLst>
                    <a:ext uri="{9D8B030D-6E8A-4147-A177-3AD203B41FA5}">
                      <a16:colId xmlns:a16="http://schemas.microsoft.com/office/drawing/2014/main" val="2383536483"/>
                    </a:ext>
                  </a:extLst>
                </a:gridCol>
                <a:gridCol w="1667627">
                  <a:extLst>
                    <a:ext uri="{9D8B030D-6E8A-4147-A177-3AD203B41FA5}">
                      <a16:colId xmlns:a16="http://schemas.microsoft.com/office/drawing/2014/main" val="392044788"/>
                    </a:ext>
                  </a:extLst>
                </a:gridCol>
                <a:gridCol w="1668623">
                  <a:extLst>
                    <a:ext uri="{9D8B030D-6E8A-4147-A177-3AD203B41FA5}">
                      <a16:colId xmlns:a16="http://schemas.microsoft.com/office/drawing/2014/main" val="3109622305"/>
                    </a:ext>
                  </a:extLst>
                </a:gridCol>
              </a:tblGrid>
              <a:tr h="5100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Features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Moovit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sakay.ph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TripBarker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Bus Tap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1734906"/>
                  </a:ext>
                </a:extLst>
              </a:tr>
              <a:tr h="5100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Web-based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✔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✔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✔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✔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4889713"/>
                  </a:ext>
                </a:extLst>
              </a:tr>
              <a:tr h="5100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Mobile-based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✔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✔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✔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✔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68897875"/>
                  </a:ext>
                </a:extLst>
              </a:tr>
              <a:tr h="5100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Commuting routes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✔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✔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✔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✔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38867920"/>
                  </a:ext>
                </a:extLst>
              </a:tr>
              <a:tr h="5100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Arrival and departure times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✖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✖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✖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✔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4458116"/>
                  </a:ext>
                </a:extLst>
              </a:tr>
              <a:tr h="5100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Minutes-to-arrival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✖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✖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✖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✔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92328486"/>
                  </a:ext>
                </a:extLst>
              </a:tr>
              <a:tr h="5100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Bus locator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✖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✖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✖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✔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25802447"/>
                  </a:ext>
                </a:extLst>
              </a:tr>
              <a:tr h="5100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Check Beep card balance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✖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✖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✖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✔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00112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29224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and 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web and mobile </a:t>
            </a:r>
          </a:p>
          <a:p>
            <a:r>
              <a:rPr lang="en-US" dirty="0"/>
              <a:t>for Android devices only</a:t>
            </a:r>
          </a:p>
          <a:p>
            <a:r>
              <a:rPr lang="en-US" dirty="0"/>
              <a:t>for BGC Bus only</a:t>
            </a:r>
          </a:p>
          <a:p>
            <a:r>
              <a:rPr lang="en-US" dirty="0"/>
              <a:t>limited to within BGC and select areas of Taguig City (</a:t>
            </a:r>
            <a:r>
              <a:rPr lang="en-US" dirty="0" err="1"/>
              <a:t>Arca</a:t>
            </a:r>
            <a:r>
              <a:rPr lang="en-US" dirty="0"/>
              <a:t> South Express), Makati City (Ayala Express), and Sta. Rosa, Laguna (</a:t>
            </a:r>
            <a:r>
              <a:rPr lang="en-US" dirty="0" err="1"/>
              <a:t>Nuvali</a:t>
            </a:r>
            <a:r>
              <a:rPr lang="en-US" dirty="0"/>
              <a:t> Express)</a:t>
            </a:r>
          </a:p>
        </p:txBody>
      </p:sp>
    </p:spTree>
    <p:extLst>
      <p:ext uri="{BB962C8B-B14F-4D97-AF65-F5344CB8AC3E}">
        <p14:creationId xmlns:p14="http://schemas.microsoft.com/office/powerpoint/2010/main" val="39109380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152707-5C2E-4324-81C6-0AF579FF3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UML Diagrams</a:t>
            </a:r>
          </a:p>
        </p:txBody>
      </p:sp>
    </p:spTree>
    <p:extLst>
      <p:ext uri="{BB962C8B-B14F-4D97-AF65-F5344CB8AC3E}">
        <p14:creationId xmlns:p14="http://schemas.microsoft.com/office/powerpoint/2010/main" val="2744952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33BF22A-0A0B-473D-8C56-28F00313B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67" y="1675227"/>
            <a:ext cx="10219065" cy="4394199"/>
          </a:xfrm>
          <a:prstGeom prst="rect">
            <a:avLst/>
          </a:prstGeom>
        </p:spPr>
      </p:pic>
      <p:sp>
        <p:nvSpPr>
          <p:cNvPr id="9" name="Title 5">
            <a:extLst>
              <a:ext uri="{FF2B5EF4-FFF2-40B4-BE49-F238E27FC236}">
                <a16:creationId xmlns:a16="http://schemas.microsoft.com/office/drawing/2014/main" id="{33DC56CB-1D52-4658-9DFB-022A02AE9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Software Requirements Specification (SRS)</a:t>
            </a:r>
          </a:p>
        </p:txBody>
      </p:sp>
    </p:spTree>
    <p:extLst>
      <p:ext uri="{BB962C8B-B14F-4D97-AF65-F5344CB8AC3E}">
        <p14:creationId xmlns:p14="http://schemas.microsoft.com/office/powerpoint/2010/main" val="228416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BGC Bus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North Express</a:t>
            </a:r>
          </a:p>
          <a:p>
            <a:r>
              <a:rPr lang="en-US" dirty="0"/>
              <a:t>North Route</a:t>
            </a:r>
          </a:p>
          <a:p>
            <a:r>
              <a:rPr lang="en-US" dirty="0"/>
              <a:t>East Express</a:t>
            </a:r>
          </a:p>
          <a:p>
            <a:r>
              <a:rPr lang="en-US" dirty="0"/>
              <a:t>Central Route</a:t>
            </a:r>
          </a:p>
          <a:p>
            <a:r>
              <a:rPr lang="en-US" dirty="0"/>
              <a:t>Upper West Express</a:t>
            </a:r>
          </a:p>
          <a:p>
            <a:r>
              <a:rPr lang="en-US" dirty="0"/>
              <a:t>Lower West Express</a:t>
            </a:r>
          </a:p>
          <a:p>
            <a:r>
              <a:rPr lang="en-US" dirty="0"/>
              <a:t>Night Route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West Route</a:t>
            </a:r>
          </a:p>
          <a:p>
            <a:r>
              <a:rPr lang="en-US" dirty="0"/>
              <a:t>East Route</a:t>
            </a:r>
          </a:p>
          <a:p>
            <a:endParaRPr lang="en-US" dirty="0"/>
          </a:p>
          <a:p>
            <a:r>
              <a:rPr lang="en-US" dirty="0"/>
              <a:t>Ayala Express</a:t>
            </a:r>
          </a:p>
          <a:p>
            <a:r>
              <a:rPr lang="en-US" dirty="0" err="1"/>
              <a:t>Arca</a:t>
            </a:r>
            <a:r>
              <a:rPr lang="en-US" dirty="0"/>
              <a:t> South Express</a:t>
            </a:r>
          </a:p>
          <a:p>
            <a:r>
              <a:rPr lang="en-US" dirty="0" err="1"/>
              <a:t>Nuvali</a:t>
            </a:r>
            <a:r>
              <a:rPr lang="en-US" dirty="0"/>
              <a:t> Express</a:t>
            </a:r>
          </a:p>
        </p:txBody>
      </p:sp>
    </p:spTree>
    <p:extLst>
      <p:ext uri="{BB962C8B-B14F-4D97-AF65-F5344CB8AC3E}">
        <p14:creationId xmlns:p14="http://schemas.microsoft.com/office/powerpoint/2010/main" val="209564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56CBDD7-340C-4C6C-90FF-2282AB53E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868521"/>
            <a:ext cx="10905066" cy="4007610"/>
          </a:xfrm>
          <a:prstGeom prst="rect">
            <a:avLst/>
          </a:prstGeom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630C92EF-0A35-4483-865E-F60115EAB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Software Requirements Specification (SRS)</a:t>
            </a:r>
          </a:p>
        </p:txBody>
      </p:sp>
    </p:spTree>
    <p:extLst>
      <p:ext uri="{BB962C8B-B14F-4D97-AF65-F5344CB8AC3E}">
        <p14:creationId xmlns:p14="http://schemas.microsoft.com/office/powerpoint/2010/main" val="41571559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BB2DFF-560E-4521-8DFC-9B363FCF13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977571"/>
            <a:ext cx="10905066" cy="378951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D24F2C4-F561-4365-85B3-41E686E14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Software Requirements Specification (SRS)</a:t>
            </a:r>
          </a:p>
        </p:txBody>
      </p:sp>
    </p:spTree>
    <p:extLst>
      <p:ext uri="{BB962C8B-B14F-4D97-AF65-F5344CB8AC3E}">
        <p14:creationId xmlns:p14="http://schemas.microsoft.com/office/powerpoint/2010/main" val="11132650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A935AB-1BDA-463F-BCE2-EE4FBFADF2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532" y="1675227"/>
            <a:ext cx="9710935" cy="439419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E657762-EABD-4124-B547-548957092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Software Requirements Specification (SRS)</a:t>
            </a:r>
          </a:p>
        </p:txBody>
      </p:sp>
    </p:spTree>
    <p:extLst>
      <p:ext uri="{BB962C8B-B14F-4D97-AF65-F5344CB8AC3E}">
        <p14:creationId xmlns:p14="http://schemas.microsoft.com/office/powerpoint/2010/main" val="1164534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7F9771-5D87-4591-A737-70891D1310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086622"/>
            <a:ext cx="10905066" cy="357140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CA9B91D-1EFA-4888-8356-56CFDC8D6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Software Requirements Specification (SRS)</a:t>
            </a:r>
          </a:p>
        </p:txBody>
      </p:sp>
    </p:spTree>
    <p:extLst>
      <p:ext uri="{BB962C8B-B14F-4D97-AF65-F5344CB8AC3E}">
        <p14:creationId xmlns:p14="http://schemas.microsoft.com/office/powerpoint/2010/main" val="42249327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BA9A06-8743-4AC3-932B-1991E7358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51" y="2327564"/>
            <a:ext cx="11882940" cy="3089563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2B159962-5E52-4A53-BE56-C6375B11C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Functional Description Diagram (FDD)</a:t>
            </a:r>
          </a:p>
        </p:txBody>
      </p:sp>
    </p:spTree>
    <p:extLst>
      <p:ext uri="{BB962C8B-B14F-4D97-AF65-F5344CB8AC3E}">
        <p14:creationId xmlns:p14="http://schemas.microsoft.com/office/powerpoint/2010/main" val="26333869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486792-8BC2-4EFE-B3A8-A9C89680DF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005" y="492573"/>
            <a:ext cx="5763179" cy="588079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430F6C44-1394-421C-9C12-02539DB29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6577337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2E671D-CDF6-4753-B4F5-F728ECD709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062" y="492573"/>
            <a:ext cx="6223064" cy="58807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1970AEA-F117-422D-B645-43B846B2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Full Use Case Description</a:t>
            </a:r>
          </a:p>
        </p:txBody>
      </p:sp>
    </p:spTree>
    <p:extLst>
      <p:ext uri="{BB962C8B-B14F-4D97-AF65-F5344CB8AC3E}">
        <p14:creationId xmlns:p14="http://schemas.microsoft.com/office/powerpoint/2010/main" val="10300776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22EAB0-E5AF-4E6B-A4EC-9F0F8C06B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256" y="492573"/>
            <a:ext cx="4998676" cy="58807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1970AEA-F117-422D-B645-43B846B2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Full Use Case Description</a:t>
            </a:r>
          </a:p>
        </p:txBody>
      </p:sp>
    </p:spTree>
    <p:extLst>
      <p:ext uri="{BB962C8B-B14F-4D97-AF65-F5344CB8AC3E}">
        <p14:creationId xmlns:p14="http://schemas.microsoft.com/office/powerpoint/2010/main" val="3691817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F3AB3D-BD3C-404B-8CAD-70054E45B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65" y="492573"/>
            <a:ext cx="4131259" cy="58807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1970AEA-F117-422D-B645-43B846B2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Full Use Case Description</a:t>
            </a:r>
          </a:p>
        </p:txBody>
      </p:sp>
    </p:spTree>
    <p:extLst>
      <p:ext uri="{BB962C8B-B14F-4D97-AF65-F5344CB8AC3E}">
        <p14:creationId xmlns:p14="http://schemas.microsoft.com/office/powerpoint/2010/main" val="6212612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749155-3710-4C87-93F1-29D5A4588B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500260"/>
            <a:ext cx="6553545" cy="586542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1970AEA-F117-422D-B645-43B846B2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Full Use Case Description</a:t>
            </a:r>
          </a:p>
        </p:txBody>
      </p:sp>
    </p:spTree>
    <p:extLst>
      <p:ext uri="{BB962C8B-B14F-4D97-AF65-F5344CB8AC3E}">
        <p14:creationId xmlns:p14="http://schemas.microsoft.com/office/powerpoint/2010/main" val="1182492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 Routes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2509"/>
            <a:ext cx="12192000" cy="525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501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749155-3710-4C87-93F1-29D5A4588B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1268225"/>
            <a:ext cx="6553545" cy="432949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1970AEA-F117-422D-B645-43B846B2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Full Use Case Description</a:t>
            </a:r>
          </a:p>
        </p:txBody>
      </p:sp>
    </p:spTree>
    <p:extLst>
      <p:ext uri="{BB962C8B-B14F-4D97-AF65-F5344CB8AC3E}">
        <p14:creationId xmlns:p14="http://schemas.microsoft.com/office/powerpoint/2010/main" val="9778715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69CAE8-C87F-44A6-9360-55F00F7E3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097" y="492573"/>
            <a:ext cx="5130994" cy="58807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1970AEA-F117-422D-B645-43B846B2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Full Use Case Description</a:t>
            </a:r>
          </a:p>
        </p:txBody>
      </p:sp>
    </p:spTree>
    <p:extLst>
      <p:ext uri="{BB962C8B-B14F-4D97-AF65-F5344CB8AC3E}">
        <p14:creationId xmlns:p14="http://schemas.microsoft.com/office/powerpoint/2010/main" val="21988038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0960FD-9CB0-439B-AA2A-69C433B06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217" y="492573"/>
            <a:ext cx="5586755" cy="58807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1970AEA-F117-422D-B645-43B846B2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Full Use Case Description</a:t>
            </a:r>
          </a:p>
        </p:txBody>
      </p:sp>
    </p:spTree>
    <p:extLst>
      <p:ext uri="{BB962C8B-B14F-4D97-AF65-F5344CB8AC3E}">
        <p14:creationId xmlns:p14="http://schemas.microsoft.com/office/powerpoint/2010/main" val="20449411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2326AA-2BC8-47A4-BE06-93E17DFE5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779" y="492573"/>
            <a:ext cx="5395630" cy="58807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1970AEA-F117-422D-B645-43B846B2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Full Use Case Description</a:t>
            </a:r>
          </a:p>
        </p:txBody>
      </p:sp>
    </p:spTree>
    <p:extLst>
      <p:ext uri="{BB962C8B-B14F-4D97-AF65-F5344CB8AC3E}">
        <p14:creationId xmlns:p14="http://schemas.microsoft.com/office/powerpoint/2010/main" val="31052935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0265FC-68D6-4B1C-9850-E912CDD289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596" y="1675365"/>
            <a:ext cx="9604808" cy="43939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7EA41D-26BD-4608-9561-04EB4A35C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Event Table</a:t>
            </a:r>
          </a:p>
        </p:txBody>
      </p:sp>
    </p:spTree>
    <p:extLst>
      <p:ext uri="{BB962C8B-B14F-4D97-AF65-F5344CB8AC3E}">
        <p14:creationId xmlns:p14="http://schemas.microsoft.com/office/powerpoint/2010/main" val="15159513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CEE3C5-68C6-46F4-8E91-9AC783FCCF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983583"/>
            <a:ext cx="6553545" cy="48987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210F0D9-858D-4804-A374-AE1D51456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Data Flow Diagram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C43808-EABB-4004-96D3-203096397706}"/>
              </a:ext>
            </a:extLst>
          </p:cNvPr>
          <p:cNvSpPr txBox="1">
            <a:spLocks/>
          </p:cNvSpPr>
          <p:nvPr/>
        </p:nvSpPr>
        <p:spPr>
          <a:xfrm>
            <a:off x="4669190" y="5882358"/>
            <a:ext cx="7522810" cy="9756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Context Diagram</a:t>
            </a:r>
          </a:p>
        </p:txBody>
      </p:sp>
    </p:spTree>
    <p:extLst>
      <p:ext uri="{BB962C8B-B14F-4D97-AF65-F5344CB8AC3E}">
        <p14:creationId xmlns:p14="http://schemas.microsoft.com/office/powerpoint/2010/main" val="27134282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75647B-44FE-44ED-970A-54ADB40DE6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97" y="0"/>
            <a:ext cx="11535806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1CD81C0-8F6C-4950-AB16-D3267DF09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71922" cy="1325563"/>
          </a:xfrm>
        </p:spPr>
        <p:txBody>
          <a:bodyPr/>
          <a:lstStyle/>
          <a:p>
            <a:r>
              <a:rPr lang="en-US" dirty="0"/>
              <a:t>DFD Level 1</a:t>
            </a:r>
          </a:p>
        </p:txBody>
      </p:sp>
    </p:spTree>
    <p:extLst>
      <p:ext uri="{BB962C8B-B14F-4D97-AF65-F5344CB8AC3E}">
        <p14:creationId xmlns:p14="http://schemas.microsoft.com/office/powerpoint/2010/main" val="18122946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3D928B-AEB9-42C1-B0FD-1F7C7C86C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084" y="492573"/>
            <a:ext cx="4587020" cy="58807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9EB4B36-D929-4238-A7A1-C0C832329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Entity Relationship Diagram (ERD)</a:t>
            </a:r>
          </a:p>
        </p:txBody>
      </p:sp>
    </p:spTree>
    <p:extLst>
      <p:ext uri="{BB962C8B-B14F-4D97-AF65-F5344CB8AC3E}">
        <p14:creationId xmlns:p14="http://schemas.microsoft.com/office/powerpoint/2010/main" val="18850321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86B56A-1A18-4720-A9D7-B5DB241C3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Dictionary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C01CE17-6AF2-4491-B55B-4214DA915F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066509"/>
              </p:ext>
            </p:extLst>
          </p:nvPr>
        </p:nvGraphicFramePr>
        <p:xfrm>
          <a:off x="838200" y="1825625"/>
          <a:ext cx="10515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11569466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62939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ENTITY: BEEP_CARD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295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Attribute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187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beep_number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VARCHAR(16)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263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beep_lasttransaction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22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beep_balance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DECIMAL(7,2)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312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pass_mobilenumber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VARCHAR(11)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0233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04730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86B56A-1A18-4720-A9D7-B5DB241C3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Dictionary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C01CE17-6AF2-4491-B55B-4214DA915F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2488877"/>
              </p:ext>
            </p:extLst>
          </p:nvPr>
        </p:nvGraphicFramePr>
        <p:xfrm>
          <a:off x="838200" y="1825625"/>
          <a:ext cx="10515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11569466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62939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ENTITY: PASSENGER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295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Attribute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187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pass_mobilenumber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VARCHAR(11)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263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pass_password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339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pass_fname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352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pass_lname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22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pass_birthdate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312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pass_gender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023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pass_occupation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463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1197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Schedule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7912297"/>
              </p:ext>
            </p:extLst>
          </p:nvPr>
        </p:nvGraphicFramePr>
        <p:xfrm>
          <a:off x="419100" y="1570852"/>
          <a:ext cx="11353801" cy="4754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75474">
                  <a:extLst>
                    <a:ext uri="{9D8B030D-6E8A-4147-A177-3AD203B41FA5}">
                      <a16:colId xmlns:a16="http://schemas.microsoft.com/office/drawing/2014/main" val="3812003977"/>
                    </a:ext>
                  </a:extLst>
                </a:gridCol>
                <a:gridCol w="3159318">
                  <a:extLst>
                    <a:ext uri="{9D8B030D-6E8A-4147-A177-3AD203B41FA5}">
                      <a16:colId xmlns:a16="http://schemas.microsoft.com/office/drawing/2014/main" val="791007463"/>
                    </a:ext>
                  </a:extLst>
                </a:gridCol>
                <a:gridCol w="5319009">
                  <a:extLst>
                    <a:ext uri="{9D8B030D-6E8A-4147-A177-3AD203B41FA5}">
                      <a16:colId xmlns:a16="http://schemas.microsoft.com/office/drawing/2014/main" val="208790783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Routes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Day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Time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203560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North Express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Mondays to Fridays only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6:00AM</a:t>
                      </a:r>
                      <a:r>
                        <a:rPr lang="en-US" sz="1800" baseline="0" dirty="0">
                          <a:effectLst/>
                        </a:rPr>
                        <a:t> to 10:00PM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9890463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North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Mondays to Fridays only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6:30AM to 10:00AM and</a:t>
                      </a:r>
                      <a:r>
                        <a:rPr lang="en-US" sz="1800" baseline="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4:30PM to 8:30 PM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9318593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East Express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Mondays to Fridays only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6:00AM to 10:00PM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201677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Central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Everyday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6:00AM to 10:00AM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7809319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Upper West Express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Mondays to Fridays only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6:00AM to 10:00PM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2436251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Lower West Express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Mondays to Fridays only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6:00AM to 10:00PM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9450623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Night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Everyday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10:00PM to 6:00 AM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3157901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East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Weekends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6:00AM to 10:00PM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66076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West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Weekends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6:00AM to 10:00PM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037168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Ayala Express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Mondays to Fridays only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7:00AM to 10:00AM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3067244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Arca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South Express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Mondays to Fridays only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6:10AM to 9:00AM and</a:t>
                      </a:r>
                      <a:r>
                        <a:rPr lang="en-US" sz="1800" baseline="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4:00PM to 8:00 PM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0996474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Nuvali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Express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Mondays to Fridays only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6:30AM, 6:30PM, and 7:15PM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619038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27438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86B56A-1A18-4720-A9D7-B5DB241C3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Dictionary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C01CE17-6AF2-4491-B55B-4214DA915F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2325585"/>
              </p:ext>
            </p:extLst>
          </p:nvPr>
        </p:nvGraphicFramePr>
        <p:xfrm>
          <a:off x="838200" y="1825625"/>
          <a:ext cx="10515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11569466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62939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ENTITY: RESERVATION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295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Attribute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187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res_code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263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pass_mobilenumber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VARCHAR(11)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339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sched_code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352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res_seatnumber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22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res_status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VARCHAR(45)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312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emp_id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0233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06348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86B56A-1A18-4720-A9D7-B5DB241C3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Dictionary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C01CE17-6AF2-4491-B55B-4214DA915F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6664882"/>
              </p:ext>
            </p:extLst>
          </p:nvPr>
        </p:nvGraphicFramePr>
        <p:xfrm>
          <a:off x="838200" y="1825625"/>
          <a:ext cx="10515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11569466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62939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ENTITY: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295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Attribute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187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pass_mobilenumber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VARCHAR(11)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263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sched_code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339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feed_rating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352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feed_feedback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VARCHAR(100)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224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18527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86B56A-1A18-4720-A9D7-B5DB241C3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Dictionary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C01CE17-6AF2-4491-B55B-4214DA915F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1387191"/>
              </p:ext>
            </p:extLst>
          </p:nvPr>
        </p:nvGraphicFramePr>
        <p:xfrm>
          <a:off x="838200" y="1825625"/>
          <a:ext cx="10515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11569466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62939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ENTITY: BUS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295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Attribute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187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bus_platenumber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263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bus_availability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79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bus_location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79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bus_congestionlevel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339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bus_beeptapnumber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VARCHAR(16)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352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route_code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INT(3)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224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55401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86B56A-1A18-4720-A9D7-B5DB241C3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Dictionary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C01CE17-6AF2-4491-B55B-4214DA915F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086312"/>
              </p:ext>
            </p:extLst>
          </p:nvPr>
        </p:nvGraphicFramePr>
        <p:xfrm>
          <a:off x="838200" y="1825625"/>
          <a:ext cx="10515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11569466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62939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ENTITY: BUS_SCHEDULE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295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Attribute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187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sched_code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263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sched_date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339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bus_platenumber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352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sched_origin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22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sched_destination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587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sched_arrival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1731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sched_departure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427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emp_id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0335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14332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86B56A-1A18-4720-A9D7-B5DB241C3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Dictionary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C01CE17-6AF2-4491-B55B-4214DA915F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1990234"/>
              </p:ext>
            </p:extLst>
          </p:nvPr>
        </p:nvGraphicFramePr>
        <p:xfrm>
          <a:off x="838200" y="1825625"/>
          <a:ext cx="10515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11569466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62939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ENTITY: EMPLOYEE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295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Attribute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187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emp_id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263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emp_password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339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emp_fname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352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emp_lname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22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emp_lastlogin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587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emp_classification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8686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08098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86B56A-1A18-4720-A9D7-B5DB241C3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Dictionary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C01CE17-6AF2-4491-B55B-4214DA915F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4861391"/>
              </p:ext>
            </p:extLst>
          </p:nvPr>
        </p:nvGraphicFramePr>
        <p:xfrm>
          <a:off x="838200" y="1825625"/>
          <a:ext cx="10515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11569466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62939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ENTITY: BUS_ROUTE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295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Attribute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187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route_code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INT(3)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263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route_name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339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route_availability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352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route_operatingschedule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22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route_fare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DECIMAL(4,2)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587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40533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86B56A-1A18-4720-A9D7-B5DB241C3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Dictionary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C01CE17-6AF2-4491-B55B-4214DA915F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7542375"/>
              </p:ext>
            </p:extLst>
          </p:nvPr>
        </p:nvGraphicFramePr>
        <p:xfrm>
          <a:off x="838200" y="1825625"/>
          <a:ext cx="10515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11569466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62939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ENTITY: BUS_STOP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295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Attribute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187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stop_code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263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stop_name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339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stop_location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352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stop_ticketavailability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22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stop_congestionlevel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018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route_code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INT(3)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587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07570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86B56A-1A18-4720-A9D7-B5DB241C3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Dictionary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C01CE17-6AF2-4491-B55B-4214DA915F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6800237"/>
              </p:ext>
            </p:extLst>
          </p:nvPr>
        </p:nvGraphicFramePr>
        <p:xfrm>
          <a:off x="838200" y="1825625"/>
          <a:ext cx="10515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11569466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62939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ENTITY: CONGESTION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295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Attribute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187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stop_code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339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cong_datetime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352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cong_level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224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96892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6AA6C8-094B-4771-AF57-067E5FEFF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608" y="1675227"/>
            <a:ext cx="7846783" cy="43941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CF8A07-CA47-4D86-A1D0-2F30DFBAB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Object Diagram</a:t>
            </a:r>
          </a:p>
        </p:txBody>
      </p:sp>
    </p:spTree>
    <p:extLst>
      <p:ext uri="{BB962C8B-B14F-4D97-AF65-F5344CB8AC3E}">
        <p14:creationId xmlns:p14="http://schemas.microsoft.com/office/powerpoint/2010/main" val="13840001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87CFA0-8680-4F9B-9B0A-C1593C784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386" y="-3596"/>
            <a:ext cx="4854577" cy="68615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F4DE186-C93E-4223-B45A-D005330CC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Class Diagram</a:t>
            </a:r>
          </a:p>
        </p:txBody>
      </p:sp>
    </p:spTree>
    <p:extLst>
      <p:ext uri="{BB962C8B-B14F-4D97-AF65-F5344CB8AC3E}">
        <p14:creationId xmlns:p14="http://schemas.microsoft.com/office/powerpoint/2010/main" val="3634114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 Fare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90689"/>
            <a:ext cx="6349846" cy="4486274"/>
          </a:xfrm>
        </p:spPr>
        <p:txBody>
          <a:bodyPr/>
          <a:lstStyle/>
          <a:p>
            <a:r>
              <a:rPr lang="en-US" dirty="0" err="1"/>
              <a:t>Php</a:t>
            </a:r>
            <a:r>
              <a:rPr lang="en-US" dirty="0"/>
              <a:t> 12.00 for all routes,                   except </a:t>
            </a:r>
            <a:r>
              <a:rPr lang="en-US" dirty="0" err="1"/>
              <a:t>Arca</a:t>
            </a:r>
            <a:r>
              <a:rPr lang="en-US" dirty="0"/>
              <a:t> South and </a:t>
            </a:r>
            <a:r>
              <a:rPr lang="en-US" dirty="0" err="1"/>
              <a:t>Nuvali</a:t>
            </a:r>
            <a:endParaRPr lang="en-US" dirty="0"/>
          </a:p>
          <a:p>
            <a:endParaRPr lang="en-US" dirty="0"/>
          </a:p>
          <a:p>
            <a:r>
              <a:rPr lang="en-US" dirty="0"/>
              <a:t>Tickets are not sold on board a BGC Bus. </a:t>
            </a:r>
          </a:p>
          <a:p>
            <a:r>
              <a:rPr lang="en-US" dirty="0"/>
              <a:t>Buy tickets at a cashier counter at selected stops and terminals.</a:t>
            </a:r>
          </a:p>
          <a:p>
            <a:r>
              <a:rPr lang="en-US" dirty="0"/>
              <a:t>Pay using their tap-and-go beep cards.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046" y="1027906"/>
            <a:ext cx="3655154" cy="2286000"/>
          </a:xfrm>
          <a:prstGeom prst="rect">
            <a:avLst/>
          </a:prstGeom>
        </p:spPr>
      </p:pic>
      <p:pic>
        <p:nvPicPr>
          <p:cNvPr id="7" name="Picture 6" descr="https://www.beeptopay.com/img/beep-card-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046" y="3429000"/>
            <a:ext cx="3625850" cy="228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94384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C8B57E-D1B3-4C68-93AE-D658F5348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720" y="492573"/>
            <a:ext cx="4057749" cy="58807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06A1E66-2DE1-4C9F-A30C-96649EB28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Activity Diagram: Login</a:t>
            </a:r>
          </a:p>
        </p:txBody>
      </p:sp>
    </p:spTree>
    <p:extLst>
      <p:ext uri="{BB962C8B-B14F-4D97-AF65-F5344CB8AC3E}">
        <p14:creationId xmlns:p14="http://schemas.microsoft.com/office/powerpoint/2010/main" val="8284516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6F8C5B-29F3-416D-8CCA-7BFA187F6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508" y="492573"/>
            <a:ext cx="4234173" cy="58807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4FAE6C9-729A-43EA-9651-7950CD89B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Activity Diagram: Reserve seat</a:t>
            </a:r>
          </a:p>
        </p:txBody>
      </p:sp>
    </p:spTree>
    <p:extLst>
      <p:ext uri="{BB962C8B-B14F-4D97-AF65-F5344CB8AC3E}">
        <p14:creationId xmlns:p14="http://schemas.microsoft.com/office/powerpoint/2010/main" val="40480439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6F8C5B-29F3-416D-8CCA-7BFA187F6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340" y="492573"/>
            <a:ext cx="3142509" cy="58807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4FAE6C9-729A-43EA-9651-7950CD89B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Activity Diagram: </a:t>
            </a:r>
            <a:b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Plan travel</a:t>
            </a:r>
          </a:p>
        </p:txBody>
      </p:sp>
    </p:spTree>
    <p:extLst>
      <p:ext uri="{BB962C8B-B14F-4D97-AF65-F5344CB8AC3E}">
        <p14:creationId xmlns:p14="http://schemas.microsoft.com/office/powerpoint/2010/main" val="31960399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C61FE3-7C6B-4F7C-9BE5-A46998D6E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952" y="492573"/>
            <a:ext cx="5807285" cy="58807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4390A9F-3A5C-4EE9-AB47-EE107F62F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Activity Diagram: Generate bus schedules</a:t>
            </a:r>
          </a:p>
        </p:txBody>
      </p:sp>
    </p:spTree>
    <p:extLst>
      <p:ext uri="{BB962C8B-B14F-4D97-AF65-F5344CB8AC3E}">
        <p14:creationId xmlns:p14="http://schemas.microsoft.com/office/powerpoint/2010/main" val="16628079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C29719-0089-4D67-9335-3D06FE2E36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1114756"/>
            <a:ext cx="6553545" cy="463642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EDEE75E-40A9-413D-B353-6FF6AE7C7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Activity Diagram: Locate bus</a:t>
            </a:r>
          </a:p>
        </p:txBody>
      </p:sp>
    </p:spTree>
    <p:extLst>
      <p:ext uri="{BB962C8B-B14F-4D97-AF65-F5344CB8AC3E}">
        <p14:creationId xmlns:p14="http://schemas.microsoft.com/office/powerpoint/2010/main" val="23919421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470BB4-4875-4D3B-AB2B-DFE23C82B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455" y="492573"/>
            <a:ext cx="4278279" cy="58807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32A79C7-8253-43BE-9D25-AD6A51802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Activity Diagram: Check beep card balance</a:t>
            </a:r>
          </a:p>
        </p:txBody>
      </p:sp>
    </p:spTree>
    <p:extLst>
      <p:ext uri="{BB962C8B-B14F-4D97-AF65-F5344CB8AC3E}">
        <p14:creationId xmlns:p14="http://schemas.microsoft.com/office/powerpoint/2010/main" val="367549053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B5DAD1-40E3-4472-A027-FE9CF8AB24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415" y="492573"/>
            <a:ext cx="4866358" cy="58807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AC76137-D9A0-4DD1-BF76-093FC4F93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Activity Diagram: </a:t>
            </a:r>
            <a:b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Rate and provide feedback</a:t>
            </a:r>
          </a:p>
        </p:txBody>
      </p:sp>
    </p:spTree>
    <p:extLst>
      <p:ext uri="{BB962C8B-B14F-4D97-AF65-F5344CB8AC3E}">
        <p14:creationId xmlns:p14="http://schemas.microsoft.com/office/powerpoint/2010/main" val="22813870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B5DAD1-40E3-4472-A027-FE9CF8AB24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073" y="492573"/>
            <a:ext cx="3167041" cy="58807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AC76137-D9A0-4DD1-BF76-093FC4F93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Activity Diagram: View congestion</a:t>
            </a:r>
          </a:p>
        </p:txBody>
      </p:sp>
    </p:spTree>
    <p:extLst>
      <p:ext uri="{BB962C8B-B14F-4D97-AF65-F5344CB8AC3E}">
        <p14:creationId xmlns:p14="http://schemas.microsoft.com/office/powerpoint/2010/main" val="366656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8C536E-88DD-4EE4-80EA-E7E2F57AF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051" y="492573"/>
            <a:ext cx="4337086" cy="58807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ADB900F-3E06-490E-975D-801C4ED6F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Activity Diagram: Generate report</a:t>
            </a:r>
          </a:p>
        </p:txBody>
      </p:sp>
    </p:spTree>
    <p:extLst>
      <p:ext uri="{BB962C8B-B14F-4D97-AF65-F5344CB8AC3E}">
        <p14:creationId xmlns:p14="http://schemas.microsoft.com/office/powerpoint/2010/main" val="5718714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US" sz="5800" b="1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16365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975392"/>
            <a:ext cx="6553545" cy="4915158"/>
          </a:xfrm>
          <a:prstGeom prst="rect">
            <a:avLst/>
          </a:prstGeom>
        </p:spPr>
      </p:pic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Survey: </a:t>
            </a:r>
            <a:b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BGC Bus Passengers</a:t>
            </a:r>
          </a:p>
        </p:txBody>
      </p:sp>
    </p:spTree>
    <p:extLst>
      <p:ext uri="{BB962C8B-B14F-4D97-AF65-F5344CB8AC3E}">
        <p14:creationId xmlns:p14="http://schemas.microsoft.com/office/powerpoint/2010/main" val="2237651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24013E0E1AFA4CB7DB86C411A3B0D2" ma:contentTypeVersion="0" ma:contentTypeDescription="Create a new document." ma:contentTypeScope="" ma:versionID="6ebeeaaf7478991a0fa98174084ac33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9751564fb6238a88a1c694cf074b3df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9CBEF07-A7A5-423C-BF8E-C83349F607B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11234CB-5C08-472B-9785-65551C7F8E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A4593B1-9045-4807-AB22-859219730A54}">
  <ds:schemaRefs>
    <ds:schemaRef ds:uri="http://purl.org/dc/terms/"/>
    <ds:schemaRef ds:uri="http://schemas.openxmlformats.org/package/2006/metadata/core-properties"/>
    <ds:schemaRef ds:uri="http://purl.org/dc/dcmitype/"/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3374</TotalTime>
  <Words>1460</Words>
  <Application>Microsoft Office PowerPoint</Application>
  <PresentationFormat>Widescreen</PresentationFormat>
  <Paragraphs>460</Paragraphs>
  <Slides>89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5" baseType="lpstr">
      <vt:lpstr>Arial</vt:lpstr>
      <vt:lpstr>Calibri</vt:lpstr>
      <vt:lpstr>Calibri Light</vt:lpstr>
      <vt:lpstr>Times New Roman</vt:lpstr>
      <vt:lpstr>Wingdings</vt:lpstr>
      <vt:lpstr>Office Theme</vt:lpstr>
      <vt:lpstr> Bonifacio Global City (BGC) Bus Passenger Information System: Bus Tap</vt:lpstr>
      <vt:lpstr>Introduction</vt:lpstr>
      <vt:lpstr>Bonifacio Global City (BGC)</vt:lpstr>
      <vt:lpstr>Interview: BGC Bus</vt:lpstr>
      <vt:lpstr>BGC Bus</vt:lpstr>
      <vt:lpstr>Bus Routes</vt:lpstr>
      <vt:lpstr>Operating Schedule</vt:lpstr>
      <vt:lpstr>Bus Fare</vt:lpstr>
      <vt:lpstr>Survey:  BGC Bus Passengers</vt:lpstr>
      <vt:lpstr>PowerPoint Presentation</vt:lpstr>
      <vt:lpstr>PowerPoint Presentation</vt:lpstr>
      <vt:lpstr>PowerPoint Presentation</vt:lpstr>
      <vt:lpstr>PowerPoint Presentation</vt:lpstr>
      <vt:lpstr>Problems</vt:lpstr>
      <vt:lpstr>PowerPoint Presentation</vt:lpstr>
      <vt:lpstr>Problems</vt:lpstr>
      <vt:lpstr>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Bus Tap</vt:lpstr>
      <vt:lpstr>Observation: Waiting Time</vt:lpstr>
      <vt:lpstr>August 9, 2017, W, 6:00PM to 7:30PM</vt:lpstr>
      <vt:lpstr>PowerPoint Presentation</vt:lpstr>
      <vt:lpstr>August 15, 2017, F, 4:30PM to 6:00PM</vt:lpstr>
      <vt:lpstr>PowerPoint Presentation</vt:lpstr>
      <vt:lpstr>August 25, 2017, M, 5:30PM to 6:30PM</vt:lpstr>
      <vt:lpstr>PowerPoint Presentation</vt:lpstr>
      <vt:lpstr>September 1, 2017, F, 1:00PM to 1:30PM (Holiday)</vt:lpstr>
      <vt:lpstr>PowerPoint Presentation</vt:lpstr>
      <vt:lpstr>Existing Apps</vt:lpstr>
      <vt:lpstr>Existing Apps: Moovit</vt:lpstr>
      <vt:lpstr>sakay.ph</vt:lpstr>
      <vt:lpstr>sakay.ph</vt:lpstr>
      <vt:lpstr>TripBarker</vt:lpstr>
      <vt:lpstr>Existing Apps</vt:lpstr>
      <vt:lpstr>Bus Management System</vt:lpstr>
      <vt:lpstr>Bus Tap</vt:lpstr>
      <vt:lpstr>Objectives</vt:lpstr>
      <vt:lpstr>Features</vt:lpstr>
      <vt:lpstr>Features</vt:lpstr>
      <vt:lpstr>Features</vt:lpstr>
      <vt:lpstr>PowerPoint Presentation</vt:lpstr>
      <vt:lpstr>Features Comparison</vt:lpstr>
      <vt:lpstr>Scope and Limitations</vt:lpstr>
      <vt:lpstr>UML Diagrams</vt:lpstr>
      <vt:lpstr>Software Requirements Specification (SRS)</vt:lpstr>
      <vt:lpstr>Software Requirements Specification (SRS)</vt:lpstr>
      <vt:lpstr>Software Requirements Specification (SRS)</vt:lpstr>
      <vt:lpstr>Software Requirements Specification (SRS)</vt:lpstr>
      <vt:lpstr>Software Requirements Specification (SRS)</vt:lpstr>
      <vt:lpstr>Functional Description Diagram (FDD)</vt:lpstr>
      <vt:lpstr>Use Case Diagram</vt:lpstr>
      <vt:lpstr>Full Use Case Description</vt:lpstr>
      <vt:lpstr>Full Use Case Description</vt:lpstr>
      <vt:lpstr>Full Use Case Description</vt:lpstr>
      <vt:lpstr>Full Use Case Description</vt:lpstr>
      <vt:lpstr>Full Use Case Description</vt:lpstr>
      <vt:lpstr>Full Use Case Description</vt:lpstr>
      <vt:lpstr>Full Use Case Description</vt:lpstr>
      <vt:lpstr>Full Use Case Description</vt:lpstr>
      <vt:lpstr>Event Table</vt:lpstr>
      <vt:lpstr>Data Flow Diagram</vt:lpstr>
      <vt:lpstr>DFD Level 1</vt:lpstr>
      <vt:lpstr>Entity Relationship Diagram (ERD)</vt:lpstr>
      <vt:lpstr>Data Dictionary</vt:lpstr>
      <vt:lpstr>Data Dictionary</vt:lpstr>
      <vt:lpstr>Data Dictionary</vt:lpstr>
      <vt:lpstr>Data Dictionary</vt:lpstr>
      <vt:lpstr>Data Dictionary</vt:lpstr>
      <vt:lpstr>Data Dictionary</vt:lpstr>
      <vt:lpstr>Data Dictionary</vt:lpstr>
      <vt:lpstr>Data Dictionary</vt:lpstr>
      <vt:lpstr>Data Dictionary</vt:lpstr>
      <vt:lpstr>Data Dictionary</vt:lpstr>
      <vt:lpstr>Object Diagram</vt:lpstr>
      <vt:lpstr>Class Diagram</vt:lpstr>
      <vt:lpstr>Activity Diagram: Login</vt:lpstr>
      <vt:lpstr>Activity Diagram: Reserve seat</vt:lpstr>
      <vt:lpstr>Activity Diagram:  Plan travel</vt:lpstr>
      <vt:lpstr>Activity Diagram: Generate bus schedules</vt:lpstr>
      <vt:lpstr>Activity Diagram: Locate bus</vt:lpstr>
      <vt:lpstr>Activity Diagram: Check beep card balance</vt:lpstr>
      <vt:lpstr>Activity Diagram:  Rate and provide feedback</vt:lpstr>
      <vt:lpstr>Activity Diagram: View congestion</vt:lpstr>
      <vt:lpstr>Activity Diagram: Generate report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Page</dc:title>
  <dc:creator>Anna</dc:creator>
  <cp:lastModifiedBy>Anna</cp:lastModifiedBy>
  <cp:revision>87</cp:revision>
  <dcterms:created xsi:type="dcterms:W3CDTF">2017-06-20T13:12:16Z</dcterms:created>
  <dcterms:modified xsi:type="dcterms:W3CDTF">2017-11-07T03:16:28Z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0x010100D524013E0E1AFA4CB7DB86C411A3B0D2</vt:lpwstr>
  </property>
</Properties>
</file>